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67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embeddedFontLst>
    <p:embeddedFont>
      <p:font typeface="K26AlphaSans" panose="020B0604020202020204" charset="0"/>
      <p:regular r:id="rId19"/>
    </p:embeddedFont>
    <p:embeddedFont>
      <p:font typeface="KB3SimpleLiving" panose="020B0604020202020204" charset="0"/>
      <p:regular r:id="rId20"/>
    </p:embeddedFont>
    <p:embeddedFont>
      <p:font typeface="KG Always A Good Time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KB3JelloBold" panose="020B0604020202020204" charset="0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99"/>
  </p:normalViewPr>
  <p:slideViewPr>
    <p:cSldViewPr>
      <p:cViewPr varScale="1">
        <p:scale>
          <a:sx n="120" d="100"/>
          <a:sy n="120" d="100"/>
        </p:scale>
        <p:origin x="134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362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26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80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2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827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085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61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71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802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255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918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BE010-AE1E-4E3D-8ADC-C0ED343B1814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C11CE-2A11-40A9-9FB7-1BE882741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14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735" y="612246"/>
            <a:ext cx="6302531" cy="430973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52848" y="4953000"/>
            <a:ext cx="743831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G Always A Good Time" panose="02000505000000020003" pitchFamily="2" charset="0"/>
              </a:rPr>
              <a:t>PowerPoint and Notes Set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5581835"/>
            <a:ext cx="1276165" cy="12761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81600"/>
            <a:ext cx="1348010" cy="17637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1" y="15262"/>
            <a:ext cx="1981200" cy="17953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812"/>
            <a:ext cx="2590800" cy="128429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2506345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0600" y="2023689"/>
            <a:ext cx="386597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Some precipitation flows downhill on Earth’s surface.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This water is called </a:t>
            </a:r>
            <a:r>
              <a:rPr lang="en-US" sz="2800" dirty="0">
                <a:solidFill>
                  <a:srgbClr val="0070C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runoff</a:t>
            </a: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Runoff water flows toward streams, rivers, lakes, and oceans.</a:t>
            </a:r>
          </a:p>
          <a:p>
            <a:endParaRPr lang="en-US" sz="28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797" y="533401"/>
            <a:ext cx="3962406" cy="13755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72"/>
          <a:stretch/>
        </p:blipFill>
        <p:spPr>
          <a:xfrm>
            <a:off x="4921490" y="2133599"/>
            <a:ext cx="3263426" cy="369570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362991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298" y="1571623"/>
            <a:ext cx="6032502" cy="45243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00200" y="3581400"/>
            <a:ext cx="1295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</a:rPr>
              <a:t>EVAPORATION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58203" y="2743200"/>
            <a:ext cx="1418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</a:rPr>
              <a:t>CONDENSATION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43600" y="2438400"/>
            <a:ext cx="1418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</a:rPr>
              <a:t>PRECIPITATION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00600" y="3515693"/>
            <a:ext cx="1418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</a:rPr>
              <a:t>RUNOFF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88939" y="5486400"/>
            <a:ext cx="1418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</a:rPr>
              <a:t>COLLECTION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936519" y="540603"/>
            <a:ext cx="52709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The Water Cycle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776526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732942" y="540603"/>
            <a:ext cx="56781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Why It Matters…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1447800"/>
            <a:ext cx="7848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All living things need water to survive.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The water cycle allows water to be recycled over and over again.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By going through the different forms of water, it allows for us to always have water as a natural resource on Earth.</a:t>
            </a:r>
          </a:p>
          <a:p>
            <a:endParaRPr lang="en-US" sz="28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pic>
        <p:nvPicPr>
          <p:cNvPr id="5122" name="Picture 2" descr="C:\Users\CoreyErin\AppData\Local\Microsoft\Windows\INetCache\IE\N3Y9D6R8\watercycleprint[1]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3653162"/>
            <a:ext cx="3587146" cy="2497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709430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823788" y="540603"/>
            <a:ext cx="34964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Reflection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0600" y="1676400"/>
            <a:ext cx="70866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KB3SimpleLiving" panose="02000500000000000000" pitchFamily="2" charset="0"/>
                <a:ea typeface="KB3JelloBold" panose="02000803000000000000" pitchFamily="2" charset="0"/>
              </a:rPr>
              <a:t>Explain what the water cycle 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KB3SimpleLiving" panose="02000500000000000000" pitchFamily="2" charset="0"/>
                <a:ea typeface="KB3JelloBold" panose="02000803000000000000" pitchFamily="2" charset="0"/>
              </a:rPr>
              <a:t>Does the water cycle have a start and stopping point?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KB3SimpleLiving" panose="02000500000000000000" pitchFamily="2" charset="0"/>
                <a:ea typeface="KB3JelloBold" panose="02000803000000000000" pitchFamily="2" charset="0"/>
              </a:rPr>
              <a:t>Why is the water cycle important?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KB3SimpleLiving" panose="02000500000000000000" pitchFamily="2" charset="0"/>
                <a:ea typeface="KB3JelloBold" panose="02000803000000000000" pitchFamily="2" charset="0"/>
              </a:rPr>
              <a:t>Draw and label the water cycle.</a:t>
            </a:r>
          </a:p>
          <a:p>
            <a:endParaRPr lang="en-US" sz="40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3881275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823788" y="540603"/>
            <a:ext cx="34964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Reflection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0600" y="1676400"/>
            <a:ext cx="7086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KB3SimpleLiving" panose="02000500000000000000" pitchFamily="2" charset="0"/>
                <a:ea typeface="KB3JelloBold" panose="02000803000000000000" pitchFamily="2" charset="0"/>
              </a:rPr>
              <a:t>Explain what the water cycle 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000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The water cycle is the process of water changing from one form to another over and over again.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000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The recycling of water on Earth.</a:t>
            </a:r>
          </a:p>
          <a:p>
            <a:endParaRPr lang="en-US" sz="40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73366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823788" y="540603"/>
            <a:ext cx="34964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Reflection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0600" y="1676400"/>
            <a:ext cx="7086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KB3SimpleLiving" panose="02000500000000000000" pitchFamily="2" charset="0"/>
                <a:ea typeface="KB3JelloBold" panose="02000803000000000000" pitchFamily="2" charset="0"/>
              </a:rPr>
              <a:t>Does the water cycle have a start and stopping point?</a:t>
            </a:r>
          </a:p>
          <a:p>
            <a:endParaRPr lang="en-US" sz="24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No, the water cycle is a cycle that continues over and over again.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Some might say that it starts with evaporation, but all the steps of the cycle rely on one another.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2315991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823788" y="540603"/>
            <a:ext cx="34964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Reflection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0600" y="1676400"/>
            <a:ext cx="70866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KB3SimpleLiving" panose="02000500000000000000" pitchFamily="2" charset="0"/>
                <a:ea typeface="KB3JelloBold" panose="02000803000000000000" pitchFamily="2" charset="0"/>
              </a:rPr>
              <a:t>Why is the water cycle important?</a:t>
            </a:r>
          </a:p>
          <a:p>
            <a:endParaRPr lang="en-US" sz="28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The water cycle is important because all living things need water to survive.  The water cycle ensures that water can be reused over and over.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4165528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823788" y="540603"/>
            <a:ext cx="34964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Reflection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0600" y="1676400"/>
            <a:ext cx="7086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KB3SimpleLiving" panose="02000500000000000000" pitchFamily="2" charset="0"/>
                <a:ea typeface="KB3JelloBold" panose="02000803000000000000" pitchFamily="2" charset="0"/>
              </a:rPr>
              <a:t>Draw and label the water cycle.</a:t>
            </a:r>
          </a:p>
          <a:p>
            <a:endParaRPr lang="en-US" sz="40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23" y="2438400"/>
            <a:ext cx="5029200" cy="37719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57923" y="4455682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evaporation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624" y="4646266"/>
            <a:ext cx="291776" cy="83820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638800" y="3364468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condensation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200400" y="3616703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precipitation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00200" y="46482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runoff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971800" y="5065369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infiltration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791200" y="55626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collection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3114597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34638" y="540603"/>
            <a:ext cx="72747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Three States of Water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34638" y="1593771"/>
            <a:ext cx="727474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KB3SimpleLiving" panose="02000500000000000000" pitchFamily="2" charset="0"/>
                <a:ea typeface="KB3JelloBold" panose="02000803000000000000" pitchFamily="2" charset="0"/>
              </a:rPr>
              <a:t>Water is found in three forms, or states, on Earth - solid, liquid, and gas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KB3SimpleLiving" panose="02000500000000000000" pitchFamily="2" charset="0"/>
                <a:ea typeface="KB3JelloBold" panose="02000803000000000000" pitchFamily="2" charset="0"/>
              </a:rPr>
              <a:t>Ice is water in its solid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KB3SimpleLiving" panose="02000500000000000000" pitchFamily="2" charset="0"/>
                <a:ea typeface="KB3JelloBold" panose="02000803000000000000" pitchFamily="2" charset="0"/>
              </a:rPr>
              <a:t>Ice forms when liquid water hits the freezing point of 32°F or 0°C.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KB3SimpleLiving" panose="02000500000000000000" pitchFamily="2" charset="0"/>
                <a:ea typeface="KB3JelloBold" panose="02000803000000000000" pitchFamily="2" charset="0"/>
              </a:rPr>
              <a:t>When heat is added to ice, it melts and changes to liquid water.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KB3SimpleLiving" panose="02000500000000000000" pitchFamily="2" charset="0"/>
                <a:ea typeface="KB3JelloBold" panose="02000803000000000000" pitchFamily="2" charset="0"/>
              </a:rPr>
              <a:t>Water in gas form is called water vapor.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KB3SimpleLiving" panose="02000500000000000000" pitchFamily="2" charset="0"/>
                <a:ea typeface="KB3JelloBold" panose="02000803000000000000" pitchFamily="2" charset="0"/>
              </a:rPr>
              <a:t>Water vapor forms when heat is added to liquid water to a temperature of 212°F or 100°C.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pic>
        <p:nvPicPr>
          <p:cNvPr id="1026" name="Picture 2" descr="C:\Users\CoreyErin\AppData\Local\Microsoft\Windows\INetCache\IE\DWRVMPU0\3forms[1].gif"/>
          <p:cNvPicPr>
            <a:picLocks noChangeAspect="1" noChangeArrowheads="1" noCrop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416" y="4572000"/>
            <a:ext cx="3619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1531967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36519" y="540603"/>
            <a:ext cx="52709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The Water Cycle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4638" y="1492508"/>
            <a:ext cx="424696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The </a:t>
            </a:r>
            <a:r>
              <a:rPr lang="en-US" sz="2800" dirty="0">
                <a:solidFill>
                  <a:srgbClr val="0070C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water cycle </a:t>
            </a: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is the movement of water into the  air as water vapor and back to Earth’s surface as precipitation.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The water on Earth is constantly changing from one form to another in a continuous cycle that occurs over and over again.</a:t>
            </a:r>
          </a:p>
        </p:txBody>
      </p:sp>
      <p:pic>
        <p:nvPicPr>
          <p:cNvPr id="2052" name="Picture 4" descr="C:\Users\CoreyErin\AppData\Local\Microsoft\Windows\INetCache\IE\N3Y9D6R8\Water_Cycle_Image[1]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981200"/>
            <a:ext cx="3238500" cy="343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3163540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497" y="557891"/>
            <a:ext cx="5715007" cy="14233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39826" y="1964353"/>
            <a:ext cx="386597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Evaporation</a:t>
            </a: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 is the change of state from a liquid to a gas (water vapor).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Evaporation occurs when heat is added to a liquid.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Water vapor is in the air, but you cannot see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In the water cycle, heat is added to water (lakes, oceans, rivers, streams) from the sun.</a:t>
            </a:r>
          </a:p>
          <a:p>
            <a:endParaRPr lang="en-US" sz="24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493" y="4623814"/>
            <a:ext cx="3200406" cy="13197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89" y="1803647"/>
            <a:ext cx="1295407" cy="11738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435658"/>
            <a:ext cx="663124" cy="190500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444536"/>
            <a:ext cx="663124" cy="19050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3435658"/>
            <a:ext cx="663124" cy="190500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3935504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4" y="533400"/>
            <a:ext cx="6400813" cy="12649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2000" y="2093416"/>
            <a:ext cx="386597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After the water evaporates, the water vapor is cooled by the air and condenses.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Condensation</a:t>
            </a: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 happens when gas changes to a liquid.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The tiny drops of water combine together to form clouds.</a:t>
            </a:r>
          </a:p>
          <a:p>
            <a:endParaRPr lang="en-US" sz="24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975" y="2286000"/>
            <a:ext cx="2971807" cy="14731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30571" y="4156852"/>
            <a:ext cx="2971807" cy="14731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2245889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597" y="598712"/>
            <a:ext cx="5638807" cy="16110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92226" y="2286000"/>
            <a:ext cx="386597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When the water droplets in clouds get heavy, they fall back to Earth as precipitation.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Precipitation</a:t>
            </a: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 is any form of water that falls from clouds to Earth.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KB3SimpleLiving" panose="02000500000000000000" pitchFamily="2" charset="0"/>
                <a:ea typeface="KB3JelloBold" panose="02000803000000000000" pitchFamily="2" charset="0"/>
              </a:rPr>
              <a:t>Rain, snow, sleet, and hail are all forms of precipitation. </a:t>
            </a:r>
          </a:p>
          <a:p>
            <a:endParaRPr lang="en-US" sz="24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73" y="2362200"/>
            <a:ext cx="3810007" cy="32548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828584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78733" y="540603"/>
            <a:ext cx="71865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C000"/>
                  </a:solidFill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K26AlphaSans" panose="02000500000000000000" pitchFamily="2" charset="0"/>
              </a:rPr>
              <a:t>Types of Precipitation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958668"/>
              </p:ext>
            </p:extLst>
          </p:nvPr>
        </p:nvGraphicFramePr>
        <p:xfrm>
          <a:off x="978733" y="1706880"/>
          <a:ext cx="7186584" cy="4084320"/>
        </p:xfrm>
        <a:graphic>
          <a:graphicData uri="http://schemas.openxmlformats.org/drawingml/2006/table">
            <a:tbl>
              <a:tblPr bandRow="1">
                <a:tableStyleId>{638B1855-1B75-4FBE-930C-398BA8C253C6}</a:tableStyleId>
              </a:tblPr>
              <a:tblGrid>
                <a:gridCol w="2395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1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99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6000" dirty="0"/>
                        <a:t>rain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0" dirty="0"/>
                    </a:p>
                  </a:txBody>
                  <a:tcPr>
                    <a:lnL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Most common form of precipitation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When drops of water</a:t>
                      </a:r>
                      <a:r>
                        <a:rPr lang="en-US" sz="1600" baseline="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 fall through air that is above freezing</a:t>
                      </a:r>
                      <a:endParaRPr lang="en-US" sz="1600" dirty="0">
                        <a:solidFill>
                          <a:srgbClr val="002060"/>
                        </a:solidFill>
                        <a:latin typeface="KB3JelloBold" panose="02000803000000000000" pitchFamily="2" charset="0"/>
                        <a:ea typeface="KB3JelloBold" panose="02000803000000000000" pitchFamily="2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6000" dirty="0"/>
                        <a:t>snow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0" dirty="0"/>
                    </a:p>
                  </a:txBody>
                  <a:tcPr>
                    <a:lnL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Falls when the temperature in a cloud is below</a:t>
                      </a:r>
                      <a:r>
                        <a:rPr lang="en-US" sz="1600" baseline="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 freezing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Water vapor forms ice crystals called snowflakes</a:t>
                      </a:r>
                      <a:endParaRPr lang="en-US" sz="1600" dirty="0">
                        <a:solidFill>
                          <a:srgbClr val="002060"/>
                        </a:solidFill>
                        <a:latin typeface="KB3JelloBold" panose="02000803000000000000" pitchFamily="2" charset="0"/>
                        <a:ea typeface="KB3JelloBold" panose="02000803000000000000" pitchFamily="2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6000" dirty="0"/>
                        <a:t>sleet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0" dirty="0"/>
                    </a:p>
                  </a:txBody>
                  <a:tcPr>
                    <a:lnL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Rain that freezes</a:t>
                      </a:r>
                      <a:r>
                        <a:rPr lang="en-US" sz="1600" baseline="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 as it falls to Earth</a:t>
                      </a:r>
                      <a:endParaRPr lang="en-US" sz="1600" dirty="0">
                        <a:solidFill>
                          <a:srgbClr val="002060"/>
                        </a:solidFill>
                        <a:latin typeface="KB3JelloBold" panose="02000803000000000000" pitchFamily="2" charset="0"/>
                        <a:ea typeface="KB3JelloBold" panose="02000803000000000000" pitchFamily="2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6000" dirty="0"/>
                        <a:t>hail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0" dirty="0"/>
                    </a:p>
                  </a:txBody>
                  <a:tcPr>
                    <a:lnL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Forms when drops of rain freeze and strong</a:t>
                      </a:r>
                      <a:r>
                        <a:rPr lang="en-US" sz="1600" baseline="0" dirty="0">
                          <a:solidFill>
                            <a:srgbClr val="002060"/>
                          </a:solidFill>
                          <a:latin typeface="KB3JelloBold" panose="02000803000000000000" pitchFamily="2" charset="0"/>
                          <a:ea typeface="KB3JelloBold" panose="02000803000000000000" pitchFamily="2" charset="0"/>
                        </a:rPr>
                        <a:t> winds carry them higher into a cloud</a:t>
                      </a:r>
                      <a:endParaRPr lang="en-US" sz="1600" dirty="0">
                        <a:solidFill>
                          <a:srgbClr val="002060"/>
                        </a:solidFill>
                        <a:latin typeface="KB3JelloBold" panose="02000803000000000000" pitchFamily="2" charset="0"/>
                        <a:ea typeface="KB3JelloBold" panose="02000803000000000000" pitchFamily="2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28575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1752600"/>
            <a:ext cx="685800" cy="914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041" y="2724172"/>
            <a:ext cx="971527" cy="9715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082" y="4876800"/>
            <a:ext cx="1133443" cy="809602"/>
          </a:xfrm>
          <a:prstGeom prst="rect">
            <a:avLst/>
          </a:prstGeom>
        </p:spPr>
      </p:pic>
      <p:pic>
        <p:nvPicPr>
          <p:cNvPr id="3074" name="Picture 2" descr="C:\Users\CoreyErin\AppData\Local\Microsoft\Windows\INetCache\IE\DWRVMPU0\05[1]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7154" y="3810000"/>
            <a:ext cx="1016371" cy="101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1596256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497" y="542542"/>
            <a:ext cx="5715007" cy="13525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0600" y="2057400"/>
            <a:ext cx="386597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Collection</a:t>
            </a: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 occurs when the precipitation falls to Earth and collects in lakes, oceans, rivers, and streams.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This allows for the water cycle to begin all over again with evaporation.</a:t>
            </a:r>
          </a:p>
          <a:p>
            <a:endParaRPr lang="en-US" sz="28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895600"/>
            <a:ext cx="2819407" cy="21145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1180844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85900" y="-685800"/>
            <a:ext cx="6172200" cy="822960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597" y="604082"/>
            <a:ext cx="5638807" cy="160571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95800" y="2057400"/>
            <a:ext cx="386597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When precipitation occurs, not all water makes it back to oceans, lakes, streams, and rivers.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Some water soaks into the Earth.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This process is called </a:t>
            </a:r>
            <a:r>
              <a:rPr lang="en-US" sz="2800" dirty="0">
                <a:solidFill>
                  <a:srgbClr val="0070C0"/>
                </a:solidFill>
                <a:latin typeface="KB3SimpleLiving" panose="02000500000000000000" pitchFamily="2" charset="0"/>
                <a:ea typeface="KB3JelloBold" panose="02000803000000000000" pitchFamily="2" charset="0"/>
              </a:rPr>
              <a:t>infiltration</a:t>
            </a:r>
            <a:r>
              <a:rPr lang="en-US" sz="2800" dirty="0">
                <a:latin typeface="KB3SimpleLiving" panose="02000500000000000000" pitchFamily="2" charset="0"/>
                <a:ea typeface="KB3JelloBold" panose="02000803000000000000" pitchFamily="2" charset="0"/>
              </a:rPr>
              <a:t>.</a:t>
            </a:r>
          </a:p>
          <a:p>
            <a:endParaRPr lang="en-US" sz="28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KB3SimpleLiving" panose="02000500000000000000" pitchFamily="2" charset="0"/>
              <a:ea typeface="KB3JelloBold" panose="02000803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3048000"/>
            <a:ext cx="3352800" cy="16077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48400" y="6595646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© Erin Kathryn 2016</a:t>
            </a:r>
          </a:p>
        </p:txBody>
      </p:sp>
    </p:spTree>
    <p:extLst>
      <p:ext uri="{BB962C8B-B14F-4D97-AF65-F5344CB8AC3E}">
        <p14:creationId xmlns:p14="http://schemas.microsoft.com/office/powerpoint/2010/main" val="3292689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1161</TotalTime>
  <Words>726</Words>
  <Application>Microsoft Office PowerPoint</Application>
  <PresentationFormat>On-screen Show (4:3)</PresentationFormat>
  <Paragraphs>94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K26AlphaSans</vt:lpstr>
      <vt:lpstr>KB3SimpleLiving</vt:lpstr>
      <vt:lpstr>KG Always A Good Time</vt:lpstr>
      <vt:lpstr>Arial</vt:lpstr>
      <vt:lpstr>Calibri</vt:lpstr>
      <vt:lpstr>KB3JelloBold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CoreyErin</dc:creator>
  <cp:lastModifiedBy>SHERIDAN Ellie [Narrogin Senior High School]</cp:lastModifiedBy>
  <cp:revision>15</cp:revision>
  <dcterms:created xsi:type="dcterms:W3CDTF">2016-06-23T19:54:38Z</dcterms:created>
  <dcterms:modified xsi:type="dcterms:W3CDTF">2022-02-07T23:48:38Z</dcterms:modified>
</cp:coreProperties>
</file>

<file path=docProps/thumbnail.jpeg>
</file>